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260" r:id="rId3"/>
    <p:sldId id="272" r:id="rId4"/>
    <p:sldId id="294" r:id="rId5"/>
    <p:sldId id="268" r:id="rId6"/>
    <p:sldId id="278" r:id="rId7"/>
    <p:sldId id="283" r:id="rId8"/>
    <p:sldId id="295" r:id="rId9"/>
    <p:sldId id="296" r:id="rId10"/>
    <p:sldId id="280" r:id="rId11"/>
    <p:sldId id="281" r:id="rId12"/>
    <p:sldId id="271" r:id="rId13"/>
    <p:sldId id="267" r:id="rId14"/>
    <p:sldId id="279" r:id="rId15"/>
    <p:sldId id="270" r:id="rId16"/>
    <p:sldId id="287" r:id="rId17"/>
    <p:sldId id="289" r:id="rId18"/>
    <p:sldId id="269" r:id="rId19"/>
    <p:sldId id="261" r:id="rId20"/>
    <p:sldId id="262" r:id="rId21"/>
    <p:sldId id="263" r:id="rId22"/>
    <p:sldId id="275" r:id="rId23"/>
    <p:sldId id="276" r:id="rId24"/>
    <p:sldId id="264" r:id="rId25"/>
    <p:sldId id="273" r:id="rId26"/>
    <p:sldId id="29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A07E0A-5247-4BDD-8E58-4A85378B024D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accent4_1" csCatId="accent4"/>
      <dgm:spPr/>
      <dgm:t>
        <a:bodyPr/>
        <a:lstStyle/>
        <a:p>
          <a:endParaRPr lang="en-US"/>
        </a:p>
      </dgm:t>
    </dgm:pt>
    <dgm:pt modelId="{3E88EE04-95C4-4D9D-8BE1-A7408BC6C6BA}">
      <dgm:prSet/>
      <dgm:spPr/>
      <dgm:t>
        <a:bodyPr/>
        <a:lstStyle/>
        <a:p>
          <a:pPr algn="ctr"/>
          <a:r>
            <a:rPr lang="en-US" dirty="0"/>
            <a:t>Principal Component Analysis</a:t>
          </a:r>
        </a:p>
      </dgm:t>
    </dgm:pt>
    <dgm:pt modelId="{26543231-88AF-4ACB-B812-BDF30E00A3FD}" type="parTrans" cxnId="{E6197563-DFD4-49CE-9E4F-FE6564607F45}">
      <dgm:prSet/>
      <dgm:spPr/>
      <dgm:t>
        <a:bodyPr/>
        <a:lstStyle/>
        <a:p>
          <a:endParaRPr lang="en-US"/>
        </a:p>
      </dgm:t>
    </dgm:pt>
    <dgm:pt modelId="{FC2B31E9-8937-4E56-BBD2-C2CCC47F81F0}" type="sibTrans" cxnId="{E6197563-DFD4-49CE-9E4F-FE6564607F4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DC963C4-1B30-4399-A988-A93C01E28D8C}">
      <dgm:prSet/>
      <dgm:spPr/>
      <dgm:t>
        <a:bodyPr/>
        <a:lstStyle/>
        <a:p>
          <a:pPr algn="ctr"/>
          <a:r>
            <a:rPr lang="en-US" dirty="0"/>
            <a:t>Factor Analysis</a:t>
          </a:r>
        </a:p>
      </dgm:t>
    </dgm:pt>
    <dgm:pt modelId="{36F12421-E9EE-46B9-B4BF-6731FDDB7549}" type="parTrans" cxnId="{5BD5FE68-1EDB-4ADE-BC75-C86B3D576535}">
      <dgm:prSet/>
      <dgm:spPr/>
      <dgm:t>
        <a:bodyPr/>
        <a:lstStyle/>
        <a:p>
          <a:endParaRPr lang="en-US"/>
        </a:p>
      </dgm:t>
    </dgm:pt>
    <dgm:pt modelId="{D6F99818-7D09-4939-A817-55A6D1943837}" type="sibTrans" cxnId="{5BD5FE68-1EDB-4ADE-BC75-C86B3D57653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B5117E1-F31F-4BAE-88EF-5D895376E4E1}">
      <dgm:prSet/>
      <dgm:spPr/>
      <dgm:t>
        <a:bodyPr/>
        <a:lstStyle/>
        <a:p>
          <a:pPr algn="ctr"/>
          <a:r>
            <a:rPr lang="en-US" dirty="0"/>
            <a:t>Cluster Analysis</a:t>
          </a:r>
        </a:p>
      </dgm:t>
    </dgm:pt>
    <dgm:pt modelId="{31FCF48D-BB21-44FA-9157-2B73A77F6F02}" type="parTrans" cxnId="{B44A8F7F-A34D-4E2A-9949-86B313DE17B2}">
      <dgm:prSet/>
      <dgm:spPr/>
      <dgm:t>
        <a:bodyPr/>
        <a:lstStyle/>
        <a:p>
          <a:endParaRPr lang="en-US"/>
        </a:p>
      </dgm:t>
    </dgm:pt>
    <dgm:pt modelId="{02D1D9BE-0757-41ED-971B-87460B39C808}" type="sibTrans" cxnId="{B44A8F7F-A34D-4E2A-9949-86B313DE17B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EA019941-03E8-4951-8C89-864F2699CF74}" type="pres">
      <dgm:prSet presAssocID="{2CA07E0A-5247-4BDD-8E58-4A85378B024D}" presName="Name0" presStyleCnt="0">
        <dgm:presLayoutVars>
          <dgm:animLvl val="lvl"/>
          <dgm:resizeHandles val="exact"/>
        </dgm:presLayoutVars>
      </dgm:prSet>
      <dgm:spPr/>
    </dgm:pt>
    <dgm:pt modelId="{06AC2233-AB39-4D44-A310-FF3CAE305491}" type="pres">
      <dgm:prSet presAssocID="{3E88EE04-95C4-4D9D-8BE1-A7408BC6C6BA}" presName="compositeNode" presStyleCnt="0">
        <dgm:presLayoutVars>
          <dgm:bulletEnabled val="1"/>
        </dgm:presLayoutVars>
      </dgm:prSet>
      <dgm:spPr/>
    </dgm:pt>
    <dgm:pt modelId="{8153943D-0950-42E8-8069-E48F87BA5463}" type="pres">
      <dgm:prSet presAssocID="{3E88EE04-95C4-4D9D-8BE1-A7408BC6C6BA}" presName="bgRect" presStyleLbl="bgAccFollowNode1" presStyleIdx="0" presStyleCnt="3"/>
      <dgm:spPr/>
    </dgm:pt>
    <dgm:pt modelId="{AC5D2DC7-9DC8-4582-9C51-BB549749C842}" type="pres">
      <dgm:prSet presAssocID="{FC2B31E9-8937-4E56-BBD2-C2CCC47F81F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475D0B09-CAF8-448C-8598-0C7BBEA1638D}" type="pres">
      <dgm:prSet presAssocID="{3E88EE04-95C4-4D9D-8BE1-A7408BC6C6BA}" presName="bottomLine" presStyleLbl="alignNode1" presStyleIdx="1" presStyleCnt="6">
        <dgm:presLayoutVars/>
      </dgm:prSet>
      <dgm:spPr/>
    </dgm:pt>
    <dgm:pt modelId="{60FF1F30-C785-4912-8AB3-B3240F6B6E84}" type="pres">
      <dgm:prSet presAssocID="{3E88EE04-95C4-4D9D-8BE1-A7408BC6C6BA}" presName="nodeText" presStyleLbl="bgAccFollowNode1" presStyleIdx="0" presStyleCnt="3">
        <dgm:presLayoutVars>
          <dgm:bulletEnabled val="1"/>
        </dgm:presLayoutVars>
      </dgm:prSet>
      <dgm:spPr/>
    </dgm:pt>
    <dgm:pt modelId="{B69317EC-3345-4141-974E-70D7027D8232}" type="pres">
      <dgm:prSet presAssocID="{FC2B31E9-8937-4E56-BBD2-C2CCC47F81F0}" presName="sibTrans" presStyleCnt="0"/>
      <dgm:spPr/>
    </dgm:pt>
    <dgm:pt modelId="{10720530-1C08-40B8-80EB-E5564F6F7DB9}" type="pres">
      <dgm:prSet presAssocID="{8DC963C4-1B30-4399-A988-A93C01E28D8C}" presName="compositeNode" presStyleCnt="0">
        <dgm:presLayoutVars>
          <dgm:bulletEnabled val="1"/>
        </dgm:presLayoutVars>
      </dgm:prSet>
      <dgm:spPr/>
    </dgm:pt>
    <dgm:pt modelId="{D9A5F6DD-5094-4EB3-8795-27023861291D}" type="pres">
      <dgm:prSet presAssocID="{8DC963C4-1B30-4399-A988-A93C01E28D8C}" presName="bgRect" presStyleLbl="bgAccFollowNode1" presStyleIdx="1" presStyleCnt="3"/>
      <dgm:spPr/>
    </dgm:pt>
    <dgm:pt modelId="{CAE16347-D03C-4BCF-8891-12D552FC4268}" type="pres">
      <dgm:prSet presAssocID="{D6F99818-7D09-4939-A817-55A6D1943837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BF18DCE8-83BB-4DC3-B6B0-CEE0CF2EBAB2}" type="pres">
      <dgm:prSet presAssocID="{8DC963C4-1B30-4399-A988-A93C01E28D8C}" presName="bottomLine" presStyleLbl="alignNode1" presStyleIdx="3" presStyleCnt="6">
        <dgm:presLayoutVars/>
      </dgm:prSet>
      <dgm:spPr/>
    </dgm:pt>
    <dgm:pt modelId="{5C288D5D-7FEB-4D35-94E4-7A6607163012}" type="pres">
      <dgm:prSet presAssocID="{8DC963C4-1B30-4399-A988-A93C01E28D8C}" presName="nodeText" presStyleLbl="bgAccFollowNode1" presStyleIdx="1" presStyleCnt="3">
        <dgm:presLayoutVars>
          <dgm:bulletEnabled val="1"/>
        </dgm:presLayoutVars>
      </dgm:prSet>
      <dgm:spPr/>
    </dgm:pt>
    <dgm:pt modelId="{2300DFD4-574C-43D3-A321-0907FF2DEC6C}" type="pres">
      <dgm:prSet presAssocID="{D6F99818-7D09-4939-A817-55A6D1943837}" presName="sibTrans" presStyleCnt="0"/>
      <dgm:spPr/>
    </dgm:pt>
    <dgm:pt modelId="{D7BDC12C-7332-408F-BF75-D93736663615}" type="pres">
      <dgm:prSet presAssocID="{3B5117E1-F31F-4BAE-88EF-5D895376E4E1}" presName="compositeNode" presStyleCnt="0">
        <dgm:presLayoutVars>
          <dgm:bulletEnabled val="1"/>
        </dgm:presLayoutVars>
      </dgm:prSet>
      <dgm:spPr/>
    </dgm:pt>
    <dgm:pt modelId="{45281D80-8B06-4469-AAEE-B8F51C8EF9B3}" type="pres">
      <dgm:prSet presAssocID="{3B5117E1-F31F-4BAE-88EF-5D895376E4E1}" presName="bgRect" presStyleLbl="bgAccFollowNode1" presStyleIdx="2" presStyleCnt="3"/>
      <dgm:spPr/>
    </dgm:pt>
    <dgm:pt modelId="{48310B45-3E74-4F78-B037-BF96E1AFC5F7}" type="pres">
      <dgm:prSet presAssocID="{02D1D9BE-0757-41ED-971B-87460B39C808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D4D108D6-7568-45FE-8BE1-6ED9FEDC883B}" type="pres">
      <dgm:prSet presAssocID="{3B5117E1-F31F-4BAE-88EF-5D895376E4E1}" presName="bottomLine" presStyleLbl="alignNode1" presStyleIdx="5" presStyleCnt="6">
        <dgm:presLayoutVars/>
      </dgm:prSet>
      <dgm:spPr/>
    </dgm:pt>
    <dgm:pt modelId="{48F3354F-B00B-42D3-84B4-60F6394E55D3}" type="pres">
      <dgm:prSet presAssocID="{3B5117E1-F31F-4BAE-88EF-5D895376E4E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3C8EC610-1BE4-422E-89AD-7DCEC3A4944E}" type="presOf" srcId="{2CA07E0A-5247-4BDD-8E58-4A85378B024D}" destId="{EA019941-03E8-4951-8C89-864F2699CF74}" srcOrd="0" destOrd="0" presId="urn:microsoft.com/office/officeart/2016/7/layout/BasicLinearProcessNumbered"/>
    <dgm:cxn modelId="{EFDE7331-F98A-427E-A2E7-0515EC4F0E21}" type="presOf" srcId="{3B5117E1-F31F-4BAE-88EF-5D895376E4E1}" destId="{48F3354F-B00B-42D3-84B4-60F6394E55D3}" srcOrd="1" destOrd="0" presId="urn:microsoft.com/office/officeart/2016/7/layout/BasicLinearProcessNumbered"/>
    <dgm:cxn modelId="{A2AC9235-4485-459F-BC70-47B9240EF7A9}" type="presOf" srcId="{8DC963C4-1B30-4399-A988-A93C01E28D8C}" destId="{D9A5F6DD-5094-4EB3-8795-27023861291D}" srcOrd="0" destOrd="0" presId="urn:microsoft.com/office/officeart/2016/7/layout/BasicLinearProcessNumbered"/>
    <dgm:cxn modelId="{FD42483C-95A6-4686-A3C5-C727F5864D46}" type="presOf" srcId="{8DC963C4-1B30-4399-A988-A93C01E28D8C}" destId="{5C288D5D-7FEB-4D35-94E4-7A6607163012}" srcOrd="1" destOrd="0" presId="urn:microsoft.com/office/officeart/2016/7/layout/BasicLinearProcessNumbered"/>
    <dgm:cxn modelId="{E6197563-DFD4-49CE-9E4F-FE6564607F45}" srcId="{2CA07E0A-5247-4BDD-8E58-4A85378B024D}" destId="{3E88EE04-95C4-4D9D-8BE1-A7408BC6C6BA}" srcOrd="0" destOrd="0" parTransId="{26543231-88AF-4ACB-B812-BDF30E00A3FD}" sibTransId="{FC2B31E9-8937-4E56-BBD2-C2CCC47F81F0}"/>
    <dgm:cxn modelId="{5BD5FE68-1EDB-4ADE-BC75-C86B3D576535}" srcId="{2CA07E0A-5247-4BDD-8E58-4A85378B024D}" destId="{8DC963C4-1B30-4399-A988-A93C01E28D8C}" srcOrd="1" destOrd="0" parTransId="{36F12421-E9EE-46B9-B4BF-6731FDDB7549}" sibTransId="{D6F99818-7D09-4939-A817-55A6D1943837}"/>
    <dgm:cxn modelId="{FC210352-1AF1-4134-81F8-7C2872CCC0D4}" type="presOf" srcId="{02D1D9BE-0757-41ED-971B-87460B39C808}" destId="{48310B45-3E74-4F78-B037-BF96E1AFC5F7}" srcOrd="0" destOrd="0" presId="urn:microsoft.com/office/officeart/2016/7/layout/BasicLinearProcessNumbered"/>
    <dgm:cxn modelId="{B44A8F7F-A34D-4E2A-9949-86B313DE17B2}" srcId="{2CA07E0A-5247-4BDD-8E58-4A85378B024D}" destId="{3B5117E1-F31F-4BAE-88EF-5D895376E4E1}" srcOrd="2" destOrd="0" parTransId="{31FCF48D-BB21-44FA-9157-2B73A77F6F02}" sibTransId="{02D1D9BE-0757-41ED-971B-87460B39C808}"/>
    <dgm:cxn modelId="{1060D796-28E5-4A8D-A2E6-48F7EC6A2B4D}" type="presOf" srcId="{3E88EE04-95C4-4D9D-8BE1-A7408BC6C6BA}" destId="{8153943D-0950-42E8-8069-E48F87BA5463}" srcOrd="0" destOrd="0" presId="urn:microsoft.com/office/officeart/2016/7/layout/BasicLinearProcessNumbered"/>
    <dgm:cxn modelId="{E30E4EA4-970B-4219-8D6D-E7DCD467C40C}" type="presOf" srcId="{3E88EE04-95C4-4D9D-8BE1-A7408BC6C6BA}" destId="{60FF1F30-C785-4912-8AB3-B3240F6B6E84}" srcOrd="1" destOrd="0" presId="urn:microsoft.com/office/officeart/2016/7/layout/BasicLinearProcessNumbered"/>
    <dgm:cxn modelId="{B41D4BAC-0AA6-47EE-851F-EF98419E8C0B}" type="presOf" srcId="{3B5117E1-F31F-4BAE-88EF-5D895376E4E1}" destId="{45281D80-8B06-4469-AAEE-B8F51C8EF9B3}" srcOrd="0" destOrd="0" presId="urn:microsoft.com/office/officeart/2016/7/layout/BasicLinearProcessNumbered"/>
    <dgm:cxn modelId="{6AB2B5AE-73D2-411D-ACE6-8A6B9EDD8EB7}" type="presOf" srcId="{FC2B31E9-8937-4E56-BBD2-C2CCC47F81F0}" destId="{AC5D2DC7-9DC8-4582-9C51-BB549749C842}" srcOrd="0" destOrd="0" presId="urn:microsoft.com/office/officeart/2016/7/layout/BasicLinearProcessNumbered"/>
    <dgm:cxn modelId="{D9F633D0-EFAA-4B60-9E0F-D6FAF49EDB62}" type="presOf" srcId="{D6F99818-7D09-4939-A817-55A6D1943837}" destId="{CAE16347-D03C-4BCF-8891-12D552FC4268}" srcOrd="0" destOrd="0" presId="urn:microsoft.com/office/officeart/2016/7/layout/BasicLinearProcessNumbered"/>
    <dgm:cxn modelId="{62B3BB72-C570-4532-995D-F8BD941B7618}" type="presParOf" srcId="{EA019941-03E8-4951-8C89-864F2699CF74}" destId="{06AC2233-AB39-4D44-A310-FF3CAE305491}" srcOrd="0" destOrd="0" presId="urn:microsoft.com/office/officeart/2016/7/layout/BasicLinearProcessNumbered"/>
    <dgm:cxn modelId="{43DFA337-2D3D-4A5B-8F6A-635AA55D3BBC}" type="presParOf" srcId="{06AC2233-AB39-4D44-A310-FF3CAE305491}" destId="{8153943D-0950-42E8-8069-E48F87BA5463}" srcOrd="0" destOrd="0" presId="urn:microsoft.com/office/officeart/2016/7/layout/BasicLinearProcessNumbered"/>
    <dgm:cxn modelId="{D11BDD98-9927-403D-822C-050496A2090E}" type="presParOf" srcId="{06AC2233-AB39-4D44-A310-FF3CAE305491}" destId="{AC5D2DC7-9DC8-4582-9C51-BB549749C842}" srcOrd="1" destOrd="0" presId="urn:microsoft.com/office/officeart/2016/7/layout/BasicLinearProcessNumbered"/>
    <dgm:cxn modelId="{F07FA1F5-5DAA-4DD7-989B-A8DEA6478BED}" type="presParOf" srcId="{06AC2233-AB39-4D44-A310-FF3CAE305491}" destId="{475D0B09-CAF8-448C-8598-0C7BBEA1638D}" srcOrd="2" destOrd="0" presId="urn:microsoft.com/office/officeart/2016/7/layout/BasicLinearProcessNumbered"/>
    <dgm:cxn modelId="{0293DCC1-1CB2-4C29-A58E-99333E96DE1A}" type="presParOf" srcId="{06AC2233-AB39-4D44-A310-FF3CAE305491}" destId="{60FF1F30-C785-4912-8AB3-B3240F6B6E84}" srcOrd="3" destOrd="0" presId="urn:microsoft.com/office/officeart/2016/7/layout/BasicLinearProcessNumbered"/>
    <dgm:cxn modelId="{FD378358-7ABE-4C84-A73B-4B4404AA0F51}" type="presParOf" srcId="{EA019941-03E8-4951-8C89-864F2699CF74}" destId="{B69317EC-3345-4141-974E-70D7027D8232}" srcOrd="1" destOrd="0" presId="urn:microsoft.com/office/officeart/2016/7/layout/BasicLinearProcessNumbered"/>
    <dgm:cxn modelId="{8B4CE5AA-ECBA-4E71-9D27-F658220771DD}" type="presParOf" srcId="{EA019941-03E8-4951-8C89-864F2699CF74}" destId="{10720530-1C08-40B8-80EB-E5564F6F7DB9}" srcOrd="2" destOrd="0" presId="urn:microsoft.com/office/officeart/2016/7/layout/BasicLinearProcessNumbered"/>
    <dgm:cxn modelId="{5B9520AA-E4E3-46FF-BE68-0FBBA3074009}" type="presParOf" srcId="{10720530-1C08-40B8-80EB-E5564F6F7DB9}" destId="{D9A5F6DD-5094-4EB3-8795-27023861291D}" srcOrd="0" destOrd="0" presId="urn:microsoft.com/office/officeart/2016/7/layout/BasicLinearProcessNumbered"/>
    <dgm:cxn modelId="{80E389EC-3A1B-4D25-A9E0-9604BCF24E52}" type="presParOf" srcId="{10720530-1C08-40B8-80EB-E5564F6F7DB9}" destId="{CAE16347-D03C-4BCF-8891-12D552FC4268}" srcOrd="1" destOrd="0" presId="urn:microsoft.com/office/officeart/2016/7/layout/BasicLinearProcessNumbered"/>
    <dgm:cxn modelId="{40416BD3-A3C9-4444-991B-9AEDB7828581}" type="presParOf" srcId="{10720530-1C08-40B8-80EB-E5564F6F7DB9}" destId="{BF18DCE8-83BB-4DC3-B6B0-CEE0CF2EBAB2}" srcOrd="2" destOrd="0" presId="urn:microsoft.com/office/officeart/2016/7/layout/BasicLinearProcessNumbered"/>
    <dgm:cxn modelId="{0441114B-884F-4D19-B334-93978969CCC2}" type="presParOf" srcId="{10720530-1C08-40B8-80EB-E5564F6F7DB9}" destId="{5C288D5D-7FEB-4D35-94E4-7A6607163012}" srcOrd="3" destOrd="0" presId="urn:microsoft.com/office/officeart/2016/7/layout/BasicLinearProcessNumbered"/>
    <dgm:cxn modelId="{92D9EED3-9F8B-44F6-A633-8103E33A4E61}" type="presParOf" srcId="{EA019941-03E8-4951-8C89-864F2699CF74}" destId="{2300DFD4-574C-43D3-A321-0907FF2DEC6C}" srcOrd="3" destOrd="0" presId="urn:microsoft.com/office/officeart/2016/7/layout/BasicLinearProcessNumbered"/>
    <dgm:cxn modelId="{12C2208A-D9E9-4972-9581-8A9A996AB8FB}" type="presParOf" srcId="{EA019941-03E8-4951-8C89-864F2699CF74}" destId="{D7BDC12C-7332-408F-BF75-D93736663615}" srcOrd="4" destOrd="0" presId="urn:microsoft.com/office/officeart/2016/7/layout/BasicLinearProcessNumbered"/>
    <dgm:cxn modelId="{E1DAEEB2-ED21-4666-84D9-25EC76BB95A1}" type="presParOf" srcId="{D7BDC12C-7332-408F-BF75-D93736663615}" destId="{45281D80-8B06-4469-AAEE-B8F51C8EF9B3}" srcOrd="0" destOrd="0" presId="urn:microsoft.com/office/officeart/2016/7/layout/BasicLinearProcessNumbered"/>
    <dgm:cxn modelId="{8D05FD14-0800-4A9E-AE07-C711EFEA5007}" type="presParOf" srcId="{D7BDC12C-7332-408F-BF75-D93736663615}" destId="{48310B45-3E74-4F78-B037-BF96E1AFC5F7}" srcOrd="1" destOrd="0" presId="urn:microsoft.com/office/officeart/2016/7/layout/BasicLinearProcessNumbered"/>
    <dgm:cxn modelId="{9511C46D-1B0F-421B-9A41-0A03298D511D}" type="presParOf" srcId="{D7BDC12C-7332-408F-BF75-D93736663615}" destId="{D4D108D6-7568-45FE-8BE1-6ED9FEDC883B}" srcOrd="2" destOrd="0" presId="urn:microsoft.com/office/officeart/2016/7/layout/BasicLinearProcessNumbered"/>
    <dgm:cxn modelId="{2D5B4B13-C785-44DC-9823-11426FB81751}" type="presParOf" srcId="{D7BDC12C-7332-408F-BF75-D93736663615}" destId="{48F3354F-B00B-42D3-84B4-60F6394E55D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53943D-0950-42E8-8069-E48F87BA5463}">
      <dsp:nvSpPr>
        <dsp:cNvPr id="0" name=""/>
        <dsp:cNvSpPr/>
      </dsp:nvSpPr>
      <dsp:spPr>
        <a:xfrm>
          <a:off x="0" y="0"/>
          <a:ext cx="3286125" cy="4154488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Principal Component Analysis</a:t>
          </a:r>
        </a:p>
      </dsp:txBody>
      <dsp:txXfrm>
        <a:off x="0" y="1578705"/>
        <a:ext cx="3286125" cy="2492692"/>
      </dsp:txXfrm>
    </dsp:sp>
    <dsp:sp modelId="{AC5D2DC7-9DC8-4582-9C51-BB549749C842}">
      <dsp:nvSpPr>
        <dsp:cNvPr id="0" name=""/>
        <dsp:cNvSpPr/>
      </dsp:nvSpPr>
      <dsp:spPr>
        <a:xfrm>
          <a:off x="1019889" y="415448"/>
          <a:ext cx="1246346" cy="124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7170" tIns="12700" rIns="9717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02412" y="597971"/>
        <a:ext cx="881300" cy="881300"/>
      </dsp:txXfrm>
    </dsp:sp>
    <dsp:sp modelId="{475D0B09-CAF8-448C-8598-0C7BBEA1638D}">
      <dsp:nvSpPr>
        <dsp:cNvPr id="0" name=""/>
        <dsp:cNvSpPr/>
      </dsp:nvSpPr>
      <dsp:spPr>
        <a:xfrm>
          <a:off x="0" y="4154416"/>
          <a:ext cx="3286125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9A5F6DD-5094-4EB3-8795-27023861291D}">
      <dsp:nvSpPr>
        <dsp:cNvPr id="0" name=""/>
        <dsp:cNvSpPr/>
      </dsp:nvSpPr>
      <dsp:spPr>
        <a:xfrm>
          <a:off x="3614737" y="0"/>
          <a:ext cx="3286125" cy="4154488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Factor Analysis</a:t>
          </a:r>
        </a:p>
      </dsp:txBody>
      <dsp:txXfrm>
        <a:off x="3614737" y="1578705"/>
        <a:ext cx="3286125" cy="2492692"/>
      </dsp:txXfrm>
    </dsp:sp>
    <dsp:sp modelId="{CAE16347-D03C-4BCF-8891-12D552FC4268}">
      <dsp:nvSpPr>
        <dsp:cNvPr id="0" name=""/>
        <dsp:cNvSpPr/>
      </dsp:nvSpPr>
      <dsp:spPr>
        <a:xfrm>
          <a:off x="4634626" y="415448"/>
          <a:ext cx="1246346" cy="124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7170" tIns="12700" rIns="9717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817149" y="597971"/>
        <a:ext cx="881300" cy="881300"/>
      </dsp:txXfrm>
    </dsp:sp>
    <dsp:sp modelId="{BF18DCE8-83BB-4DC3-B6B0-CEE0CF2EBAB2}">
      <dsp:nvSpPr>
        <dsp:cNvPr id="0" name=""/>
        <dsp:cNvSpPr/>
      </dsp:nvSpPr>
      <dsp:spPr>
        <a:xfrm>
          <a:off x="3614737" y="4154416"/>
          <a:ext cx="3286125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5281D80-8B06-4469-AAEE-B8F51C8EF9B3}">
      <dsp:nvSpPr>
        <dsp:cNvPr id="0" name=""/>
        <dsp:cNvSpPr/>
      </dsp:nvSpPr>
      <dsp:spPr>
        <a:xfrm>
          <a:off x="7229475" y="0"/>
          <a:ext cx="3286125" cy="4154488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Cluster Analysis</a:t>
          </a:r>
        </a:p>
      </dsp:txBody>
      <dsp:txXfrm>
        <a:off x="7229475" y="1578705"/>
        <a:ext cx="3286125" cy="2492692"/>
      </dsp:txXfrm>
    </dsp:sp>
    <dsp:sp modelId="{48310B45-3E74-4F78-B037-BF96E1AFC5F7}">
      <dsp:nvSpPr>
        <dsp:cNvPr id="0" name=""/>
        <dsp:cNvSpPr/>
      </dsp:nvSpPr>
      <dsp:spPr>
        <a:xfrm>
          <a:off x="8249364" y="415448"/>
          <a:ext cx="1246346" cy="12463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7170" tIns="12700" rIns="9717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31887" y="597971"/>
        <a:ext cx="881300" cy="881300"/>
      </dsp:txXfrm>
    </dsp:sp>
    <dsp:sp modelId="{D4D108D6-7568-45FE-8BE1-6ED9FEDC883B}">
      <dsp:nvSpPr>
        <dsp:cNvPr id="0" name=""/>
        <dsp:cNvSpPr/>
      </dsp:nvSpPr>
      <dsp:spPr>
        <a:xfrm>
          <a:off x="7229475" y="4154416"/>
          <a:ext cx="3286125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5-03T18:37:39.27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0,'28'0'234,"-1"0"-218,1 0 0,-1 0 15,1 0 0,0 0 47,-1 0-78,29 0 16,-29 0-1,1 0-15,-1 0 16,1 0-16,0 0 16,27 0-1,28 0 1,-56 0-16,1 0 16,-1 0-16,1 0 15,0 0 1,-1 0-1,28 0-15,-27 0 16,0 0 0,-28 28-16,27-28 15,1 0 1,0 0-16,-1 0 31,1 0-15,-1 0-1,1 0 1,0 0 0,-1 0-1,1 0-15,-1 0 16,1 0 15,0 0 0,27 0-15,-28 0 0,1 0-1,0 0 1,-1 0 0,1 0 30,-1 0-30,-27 28 0,0-1 31,28-27-47,27 0 46,-27 0-30,0 0 15,-1 0-31,1 0 16,-1 0 0,1 0-16,0 0 15,-1 0 1,1 0-1,27 0 1,-27 0 0,-1 0-16,1 0 15,-1 0 1,29 0-16,-29 0 0,1 0 16,-1 0-1,1 0 1,0 0 46,-1 0 1,-27 28-16,28-28-32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5-03T18:25:40.140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27 0,'28'0'235,"-1"-27"-220,1 27-15,-1 0 16,1 0 0,0 0-1,27 0 1,-28 0 15,1 0 16,0 0-31,-1 0-1,1 0 1,-1 0 0,1 0-16,27 0 0,-27 0 15,0 0 1,-1 0-16,1 0 15,-1 0-15,1 0 16,0 0 0,-1 0 15,1 0-15,-1 0-1,1 0-15,0 0 63,-1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5-03T18:37:53.97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0,'27'0'203,"1"0"-172,-1 0-31,1 0 32,0 0-32,-1 0 15,1 0 1,27 0-16,-27 0 15,-1 0 1,1 0 15,0 0 1,-1 0-17,1 0 16,-1 0 16,29 0-31,-29 0 46,1 0-46,-1 0 0,1 0-1,0 0 1,-1 0 0,28 0-1,-27 0 1,0 0-16,-1 0 15,1 0-15,0 0 16,-1 0 0,1 0-1,55 0 1,-56 0-16,1 0 16,-1 0-1,1 0-15,0 0 16,-1 0-1,28 0-15,-27 0 32,0 0-17,-1 0 17,1 0-17,-1 0 1,1 0-1,0 0 1,-1 0 15,1 0 16,0 0-16,-1 0 16,1 0-31,-1 0 31,1 0-16,0 0 78,27 0-93,-28 0 31,1 0-16,0 0 16,-1 0-16,1 0 32,-1 0-16,1 0 31,27 0-16,-27 0-30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5-03T18:38:37.575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6 0,'28'0'1079,"-1"0"-970,1 0-78,0 0-15,-1 0 15,1 0 0,0 0 1,-1 0-1,1 0 16,-1 0-16,1 0 0,0 0 16,-1 0 78,1 0 63,27 0-142,-27 0 17,-1 0-16,1 0 0,-1 0-16,1 0 47,0 0-31,-1 0 15,28 0-15,-27 0-15,0 0 77,-1 0-47,1 0-30,0 0 46,-1 27-47,1-27 0,-1 0 32,1 0-32,0 0 32,-1 0-32,1 0 31,-1 0-15,-27 28 0,28-28-16,0 0 32,27 0 31,-28 0-48,1 0-14,0 0 15,-1 0 62,1 0-31,-1 0-15,1 0-17,-28 28-46,55-28 32,-27 0-1,0 0 16,-1 0 0,1 0 15,-1 0 1,1 0-1,27 0 16,-27 0-62,-1 0 31,1 0-32,0 0 17,-1 0 15,1 0 31,-1 0-16,29 0-31,-29 0 32,1 0-47,-1 0 30,1 0-30,0 0 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5-03T18:25:14.559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0,'28'0'0,"55"0"16,-56 0-16,29 0 15,-29 0-15,1 0 16,-1 0 0,1 0-1,0 0-15,-1 0 16,1 0-16,0 0 47,27 0-32,-28 0 1,1 0 0,0 0-16,-1 0 47,1 0-47,-1 0 15,1 0 1,55 0-16,-56 0 15,1 0 1,0 0 31,-1 0-16,1 0 0,-1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5-03T18:25:17.484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8 0,'27'0'406,"1"0"-375,0 0-15,-1 0 0,1 0-1,-1 0 1,29 0 0,-29 0-1,1 0 1,-1 0-1,1 0-15,0 0 16,-1 0 0,1 0-16,27 0 15,-27 0-15,-1 0 16,1 0 0,0 0-1,-1 0-15,1 0 16,-1 0-1,1 0-15,0 0 16,-1 0 15,1 0-15,-1 0-16,1 0 16,0 0-1,-1 28 1,28-28-1,-27 0 17,-28 27-17,28-27-15,-1 0 16,-27 28 109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5-03T18:25:19.716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19 0,'28'0'203,"0"0"-188,-1 0-15,1 0 16,-1 0 15,1 0-31,0 0 32,-1 0-32,1 0 15,-1 0-15,1 0 31,0 0-15,-1 0 0,1 0-1,0 0 1,27 0 0,-28 0-1,1 0 16,0 0-15,-1 0 0,1 0-16,-1 0 15,1 0-15,27 0 16,-27 0 15,-1 0 16,1 0-31,0 0 15,-1 0 16,1 0-32,-1 0 1,1 0 47,-28 28-1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5-03T18:25:31.351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28 0,'28'0'219,"-1"0"-188,1 0 0,0 0 1,-1 0-32,1 0 62,27 0-62,-27 0 31,-1 0-15,1 0 15,-1 0 32,1 0-32,0 0-15,-1 0 31,29 0-16,-29 0-16,1 0 48,-1 0-47,1 0 30,0 0 1,-1 0 31,1 0-46,-1 0 15,1 0 31,0 0 0,-1-28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5-03T18:25:34.59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16 0,'28'0'218,"-1"0"-202,1 0-16,0 0 16,-1 0 15,1 0 16,-1 0-32,29 0 32,-29 0 0,1 0 109,-1 0-124,1 0-1,0 0-15,-1 0-1,1 0 16,0 0-15,-1 0-16,1 0 16,-1 0-16,1 0 15,0 0-15,-1 0 16,1 0 31,27 0-16,-27 0 16,-1 0-31,1 0 30,-1 0 48,-27 27-16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8-05-03T18:25:37.848"/>
    </inkml:context>
    <inkml:brush xml:id="br0">
      <inkml:brushProperty name="width" value="0.2" units="cm"/>
      <inkml:brushProperty name="height" value="0.4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0,'28'0'203,"-1"0"-172,1 0 1,-1 0 14,1 0-30,0 0 0,-1 0 15,28 0-31,-27 0 16,0 0-1,-1 0-15,1 0 16,0 0 15,-1 0-15,28 0-1,-27 0-15,0 0 16,27 0-16,-28 0 16,1 0 46,0 0-15,27 0-31,-28 0 77,1 0-46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EC786-EE7B-4197-8424-4639C09E1501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6828A-4687-4F1E-AF64-B6BB4AE4B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1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6828A-4687-4F1E-AF64-B6BB4AE4BA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70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6828A-4687-4F1E-AF64-B6BB4AE4BA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1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6828A-4687-4F1E-AF64-B6BB4AE4BA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45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6828A-4687-4F1E-AF64-B6BB4AE4BA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2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6828A-4687-4F1E-AF64-B6BB4AE4BA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61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6828A-4687-4F1E-AF64-B6BB4AE4BA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14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6828A-4687-4F1E-AF64-B6BB4AE4BA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65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6828A-4687-4F1E-AF64-B6BB4AE4BA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3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840A-CE96-4C18-8376-8DB3128CD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7799F-9000-40F8-8AE5-21AAFE2BD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AB10E-E648-463E-91A4-BBE891EE1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2DD-DA59-42AE-802E-B4BF16CDD91B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AD166-DC5F-4778-95EF-5A51AEDCB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FBB0C-B72E-495C-B77B-8F1571F2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FEB1-8482-4C9B-AA04-BF8061A4F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4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ED4CE-A41C-49CB-A90A-0A34D0A4D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B28814-E5AE-470B-923B-4B6756B78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C0EBC-E122-4D0D-9776-40194015F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2DD-DA59-42AE-802E-B4BF16CDD91B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C2777-7AD6-4B1A-9AE8-32B6AE9BC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7EC7B-0296-434D-85CD-735DFF2C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FEB1-8482-4C9B-AA04-BF8061A4F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5C619-017D-468D-B673-FD12C4413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64A90D-AF6D-4E12-9E5A-0BFD6349F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A01F3-E725-4B84-9A89-F81900316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2DD-DA59-42AE-802E-B4BF16CDD91B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CEF0E-AAC5-4831-A917-DB675A9B3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8BB3D-6D31-4C49-9E20-CC508C6F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FEB1-8482-4C9B-AA04-BF8061A4F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6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D441-FDAD-4E58-8B87-11A30CB7A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F015-1503-435E-8898-A16896BA9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8936C-3A25-4489-B615-3E32F92BF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2DD-DA59-42AE-802E-B4BF16CDD91B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D8B11-642D-43FF-8174-445825F0F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5B6A8-446E-4094-B2C9-43CDD540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FEB1-8482-4C9B-AA04-BF8061A4F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0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E2AF-D3C1-406B-8795-E156FF382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97217-2598-4B7C-A172-86EB4A493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EE2C9-9E15-4F34-BBA5-C48F9B31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2DD-DA59-42AE-802E-B4BF16CDD91B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5DBA6-B803-4A9E-AFB0-9EFE6200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87AEE-E4E5-4EB0-AD63-A41EC5FC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FEB1-8482-4C9B-AA04-BF8061A4F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5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AC73-B860-4CF1-8F67-DC89B890D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41AF2-B510-4BE1-91F3-86294DE0CA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67A8E-8B78-461A-A5CE-897540E77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2E4D2-9425-4136-B814-27366E338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2DD-DA59-42AE-802E-B4BF16CDD91B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95F4B-06BD-4785-97BC-53D327E1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67B8D-C6E0-4141-8DA5-B56551708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FEB1-8482-4C9B-AA04-BF8061A4F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54ED-F4C2-4A74-B8A4-A9C90298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5F8E8-4D9F-47BC-8381-42BC8294D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8873E-F0BF-49BF-847C-7B65FD9F1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F127-71A3-404C-AC96-D04A4552E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CB20B-5F4F-4794-986E-1B0F319DBC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914CD7-E406-4CC7-8D6B-659A3C11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2DD-DA59-42AE-802E-B4BF16CDD91B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F330A3-8A1A-44B4-8940-E9C94A2BD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2F408-95E0-4745-ADBD-A809355B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FEB1-8482-4C9B-AA04-BF8061A4F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3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049A0-8262-43EA-8E9D-4198F0B55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A40CDA-FDD0-4B8F-8055-2AC4DCC5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2DD-DA59-42AE-802E-B4BF16CDD91B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00180-7012-468F-865B-C8A7F062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85F1C-E301-4FF8-8CA1-BF265DAB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FEB1-8482-4C9B-AA04-BF8061A4F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56C1A0-FDBF-486B-825C-90C964E21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2DD-DA59-42AE-802E-B4BF16CDD91B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6EED1-603F-44E5-A036-E489CBCE2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DF8CD-7EE3-455A-B2B6-ADD758FF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FEB1-8482-4C9B-AA04-BF8061A4F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6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32C6-5DA2-4EA2-9263-FDF895D87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744B5-51DC-4223-8B7E-39B119960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FED00-3233-4F91-B133-3FBA8734B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311E8-434E-46E2-A442-9B961268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2DD-DA59-42AE-802E-B4BF16CDD91B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536AF-3D56-4756-A7E8-685865AC6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1C391-F69B-4826-9C25-4AB0A530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FEB1-8482-4C9B-AA04-BF8061A4F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0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A324E-F144-4192-B9E6-5484BCE9B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4B7D1E-6DBE-4D71-8068-451212D6A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D6A36-2219-499B-A751-33E64B39C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33387-84F3-4B8C-B268-12D02288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02DD-DA59-42AE-802E-B4BF16CDD91B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4DE28-A98E-4152-B3E9-A3D3CBEB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F0B07-1186-4EA3-8EB7-571A2C38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BFEB1-8482-4C9B-AA04-BF8061A4F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3F6396-12CF-4BE4-9EF1-1C1E0863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66122-005A-4E3F-B462-24B4C0FA3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C187A-B0AA-40A2-A781-1E968CDCEC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C02DD-DA59-42AE-802E-B4BF16CDD91B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1B230-2FC3-4D03-B8AC-A1D58CAB4E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39AFB-0784-44D6-8915-68B53F0BC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BFEB1-8482-4C9B-AA04-BF8061A4F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99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8.emf"/><Relationship Id="rId3" Type="http://schemas.openxmlformats.org/officeDocument/2006/relationships/image" Target="../media/image23.png"/><Relationship Id="rId7" Type="http://schemas.openxmlformats.org/officeDocument/2006/relationships/image" Target="../media/image25.emf"/><Relationship Id="rId12" Type="http://schemas.openxmlformats.org/officeDocument/2006/relationships/customXml" Target="../ink/ink8.xml"/><Relationship Id="rId17" Type="http://schemas.openxmlformats.org/officeDocument/2006/relationships/image" Target="../media/image30.emf"/><Relationship Id="rId2" Type="http://schemas.openxmlformats.org/officeDocument/2006/relationships/image" Target="../media/image22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27.emf"/><Relationship Id="rId5" Type="http://schemas.openxmlformats.org/officeDocument/2006/relationships/image" Target="../media/image24.emf"/><Relationship Id="rId15" Type="http://schemas.openxmlformats.org/officeDocument/2006/relationships/image" Target="../media/image29.emf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26.emf"/><Relationship Id="rId1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2.pn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3.emf"/><Relationship Id="rId4" Type="http://schemas.openxmlformats.org/officeDocument/2006/relationships/customXml" Target="../ink/ink1.xml"/><Relationship Id="rId9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yellow sunset&#10;&#10;Description generated with high confidence">
            <a:extLst>
              <a:ext uri="{FF2B5EF4-FFF2-40B4-BE49-F238E27FC236}">
                <a16:creationId xmlns:a16="http://schemas.microsoft.com/office/drawing/2014/main" id="{3C76D18F-64FE-4A31-8145-B9584FCA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ln w="2286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5696B6-E860-45EB-A76A-5F2C4A2F7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61329">
            <a:off x="4728043" y="2016984"/>
            <a:ext cx="906910" cy="11024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AE5D34-0E58-4375-894D-B872E8433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66086">
            <a:off x="6827617" y="2459520"/>
            <a:ext cx="885714" cy="1095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4107AC-7379-46E4-8856-003B63B53E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8938">
            <a:off x="2861505" y="2491356"/>
            <a:ext cx="764517" cy="93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02746D-A225-4F72-830A-17C81A82A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18403">
            <a:off x="8757200" y="2363612"/>
            <a:ext cx="768678" cy="1123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EDB439-86A1-4E8E-9EA3-0526F938C382}"/>
              </a:ext>
            </a:extLst>
          </p:cNvPr>
          <p:cNvSpPr txBox="1"/>
          <p:nvPr/>
        </p:nvSpPr>
        <p:spPr>
          <a:xfrm>
            <a:off x="877824" y="343776"/>
            <a:ext cx="104363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85000"/>
                    <a:lumOff val="15000"/>
                  </a:schemeClr>
                </a:solidFill>
                <a:cs typeface="Calibri Light"/>
              </a:rPr>
              <a:t>World Happiness</a:t>
            </a:r>
            <a:br>
              <a:rPr lang="en-US" sz="4400" dirty="0">
                <a:solidFill>
                  <a:schemeClr val="bg1">
                    <a:lumMod val="85000"/>
                    <a:lumOff val="15000"/>
                  </a:schemeClr>
                </a:solidFill>
                <a:cs typeface="Calibri Light"/>
              </a:rPr>
            </a:br>
            <a:r>
              <a:rPr lang="en-US" sz="4400" dirty="0">
                <a:solidFill>
                  <a:schemeClr val="bg1">
                    <a:lumMod val="85000"/>
                    <a:lumOff val="15000"/>
                  </a:schemeClr>
                </a:solidFill>
                <a:cs typeface="Calibri Light"/>
              </a:rPr>
              <a:t>And You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EB0DC7-9039-4E85-8DDB-E6799F43398A}"/>
              </a:ext>
            </a:extLst>
          </p:cNvPr>
          <p:cNvSpPr txBox="1"/>
          <p:nvPr/>
        </p:nvSpPr>
        <p:spPr>
          <a:xfrm>
            <a:off x="275078" y="5836722"/>
            <a:ext cx="11641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  <a:cs typeface="Calibri"/>
              </a:rPr>
              <a:t>An insight into why countries are miserable or happy and how that can benefit you.</a:t>
            </a:r>
            <a:endParaRPr lang="en-US" sz="2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2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7000">
        <p:fade/>
        <p:sndAc>
          <p:stSnd>
            <p:snd r:embed="rId2" name="media3.wav"/>
          </p:stSnd>
        </p:sndAc>
      </p:transition>
    </mc:Choice>
    <mc:Fallback xmlns="">
      <p:transition spd="slow">
        <p:fade/>
        <p:sndAc>
          <p:stSnd>
            <p:snd r:embed="rId8" name="media3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5A71-BB05-4260-AB38-16603439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10" y="199119"/>
            <a:ext cx="1888516" cy="1720230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59D40-4562-4F2E-B4E8-081072471B2C}"/>
              </a:ext>
            </a:extLst>
          </p:cNvPr>
          <p:cNvSpPr txBox="1"/>
          <p:nvPr/>
        </p:nvSpPr>
        <p:spPr>
          <a:xfrm>
            <a:off x="6743233" y="199119"/>
            <a:ext cx="92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2015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E042F-CDEB-4330-AB3D-CD3D8C61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595" y="800474"/>
            <a:ext cx="9969405" cy="60674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DF23C63-828E-461B-8E83-086C268C30D2}"/>
              </a:ext>
            </a:extLst>
          </p:cNvPr>
          <p:cNvSpPr/>
          <p:nvPr/>
        </p:nvSpPr>
        <p:spPr>
          <a:xfrm>
            <a:off x="6264506" y="2937731"/>
            <a:ext cx="942791" cy="7198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5A71-BB05-4260-AB38-16603439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10" y="199119"/>
            <a:ext cx="1888516" cy="1720230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PCA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59D40-4562-4F2E-B4E8-081072471B2C}"/>
              </a:ext>
            </a:extLst>
          </p:cNvPr>
          <p:cNvSpPr txBox="1"/>
          <p:nvPr/>
        </p:nvSpPr>
        <p:spPr>
          <a:xfrm>
            <a:off x="6807392" y="199119"/>
            <a:ext cx="92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DE33E-9A6B-4383-A938-F350AD6FB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790" y="732277"/>
            <a:ext cx="9801332" cy="613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6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5A71-BB05-4260-AB38-16603439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10" y="199119"/>
            <a:ext cx="1888516" cy="1720230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PCA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C21257-D62C-4676-A31F-AFB0A293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362" y="812171"/>
            <a:ext cx="9888638" cy="6045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55767F-239C-411B-9245-A7D5AF52B513}"/>
              </a:ext>
            </a:extLst>
          </p:cNvPr>
          <p:cNvSpPr txBox="1"/>
          <p:nvPr/>
        </p:nvSpPr>
        <p:spPr>
          <a:xfrm>
            <a:off x="6783617" y="229273"/>
            <a:ext cx="928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83A3E-D53F-422B-8F3A-D237D2978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745" y="1187766"/>
            <a:ext cx="951058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2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F5977-035B-4CC7-AE74-EFC22C87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EE73D-9D4C-4FF3-A818-A3DF518F4046}"/>
              </a:ext>
            </a:extLst>
          </p:cNvPr>
          <p:cNvSpPr txBox="1"/>
          <p:nvPr/>
        </p:nvSpPr>
        <p:spPr>
          <a:xfrm>
            <a:off x="2614536" y="14435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C3F46-E9EC-461B-A3E2-47FF8DA53661}"/>
              </a:ext>
            </a:extLst>
          </p:cNvPr>
          <p:cNvSpPr txBox="1"/>
          <p:nvPr/>
        </p:nvSpPr>
        <p:spPr>
          <a:xfrm>
            <a:off x="8702986" y="14435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FBFFE1-6A3E-4AD0-81EE-64C40189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969"/>
            <a:ext cx="5876044" cy="5000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BC082-6D3E-46C2-86DA-4534DFB85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006" y="1857969"/>
            <a:ext cx="6146701" cy="50000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203F421-A47C-4453-AEAC-41BDD831A174}"/>
                  </a:ext>
                </a:extLst>
              </p14:cNvPr>
              <p14:cNvContentPartPr/>
              <p14:nvPr/>
            </p14:nvContentPartPr>
            <p14:xfrm>
              <a:off x="2991537" y="3916049"/>
              <a:ext cx="32832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203F421-A47C-4453-AEAC-41BDD831A1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537" y="3844049"/>
                <a:ext cx="3999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C7125E-3742-48B4-AA81-1CAD851D4AA4}"/>
                  </a:ext>
                </a:extLst>
              </p14:cNvPr>
              <p14:cNvContentPartPr/>
              <p14:nvPr/>
            </p14:nvContentPartPr>
            <p14:xfrm>
              <a:off x="2981817" y="4111889"/>
              <a:ext cx="367920" cy="33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C7125E-3742-48B4-AA81-1CAD851D4A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5817" y="4039889"/>
                <a:ext cx="4395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C376191-C713-4DD4-8607-A6FFEFEC2054}"/>
                  </a:ext>
                </a:extLst>
              </p14:cNvPr>
              <p14:cNvContentPartPr/>
              <p14:nvPr/>
            </p14:nvContentPartPr>
            <p14:xfrm>
              <a:off x="2991537" y="4336529"/>
              <a:ext cx="338400" cy="17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C376191-C713-4DD4-8607-A6FFEFEC20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5537" y="4264529"/>
                <a:ext cx="4100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B4EC55B-B7B2-42ED-A239-ED84B788284B}"/>
                  </a:ext>
                </a:extLst>
              </p14:cNvPr>
              <p14:cNvContentPartPr/>
              <p14:nvPr/>
            </p14:nvContentPartPr>
            <p14:xfrm>
              <a:off x="3428937" y="4512209"/>
              <a:ext cx="278640" cy="20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B4EC55B-B7B2-42ED-A239-ED84B78828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92937" y="4440209"/>
                <a:ext cx="3502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37542F3-706C-48E9-98B3-E079387D9BD6}"/>
                  </a:ext>
                </a:extLst>
              </p14:cNvPr>
              <p14:cNvContentPartPr/>
              <p14:nvPr/>
            </p14:nvContentPartPr>
            <p14:xfrm>
              <a:off x="3428937" y="4705529"/>
              <a:ext cx="298440" cy="15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37542F3-706C-48E9-98B3-E079387D9B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92937" y="4633529"/>
                <a:ext cx="3700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D4DB582-6A54-4D4D-8FF6-FD78E1A41985}"/>
                  </a:ext>
                </a:extLst>
              </p14:cNvPr>
              <p14:cNvContentPartPr/>
              <p14:nvPr/>
            </p14:nvContentPartPr>
            <p14:xfrm>
              <a:off x="3458817" y="4929809"/>
              <a:ext cx="27864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D4DB582-6A54-4D4D-8FF6-FD78E1A419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22817" y="4857809"/>
                <a:ext cx="350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FCCCDC0-83D2-41CA-B3E0-7082CBBA4DF7}"/>
                  </a:ext>
                </a:extLst>
              </p14:cNvPr>
              <p14:cNvContentPartPr/>
              <p14:nvPr/>
            </p14:nvContentPartPr>
            <p14:xfrm>
              <a:off x="3866337" y="5138609"/>
              <a:ext cx="298440" cy="100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FCCCDC0-83D2-41CA-B3E0-7082CBBA4D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30337" y="5066609"/>
                <a:ext cx="370080" cy="1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1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F5977-035B-4CC7-AE74-EFC22C87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Factors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B314B-FA0A-415A-BCB9-24BF9E75F404}"/>
              </a:ext>
            </a:extLst>
          </p:cNvPr>
          <p:cNvSpPr txBox="1"/>
          <p:nvPr/>
        </p:nvSpPr>
        <p:spPr>
          <a:xfrm>
            <a:off x="5769628" y="15293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4F89B-B74D-4EBD-8885-4338B0645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72" y="1898647"/>
            <a:ext cx="6498090" cy="495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5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84B2-FBCF-411B-9C5E-60B20BB9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Le Clusters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A159CD-DC52-4E80-9A55-659AD60D9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cs typeface="Calibri"/>
              </a:rPr>
              <a:t>Single Linkage provided no helpful clustering</a:t>
            </a:r>
          </a:p>
          <a:p>
            <a:pPr lvl="1"/>
            <a:r>
              <a:rPr lang="en-US" sz="2000" dirty="0">
                <a:cs typeface="Calibri"/>
              </a:rPr>
              <a:t>As many scores were similar, no real differences could be noted</a:t>
            </a:r>
          </a:p>
          <a:p>
            <a:r>
              <a:rPr lang="en-US" sz="2400" dirty="0">
                <a:cs typeface="Calibri"/>
              </a:rPr>
              <a:t>Complete Linkage provided ability to show true differences between nations</a:t>
            </a:r>
          </a:p>
          <a:p>
            <a:r>
              <a:rPr lang="en-US" sz="2400" dirty="0">
                <a:cs typeface="Calibri"/>
              </a:rPr>
              <a:t>Loadings are all weighted</a:t>
            </a:r>
          </a:p>
        </p:txBody>
      </p:sp>
    </p:spTree>
    <p:extLst>
      <p:ext uri="{BB962C8B-B14F-4D97-AF65-F5344CB8AC3E}">
        <p14:creationId xmlns:p14="http://schemas.microsoft.com/office/powerpoint/2010/main" val="393123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384B2-FBCF-411B-9C5E-60B20BB9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76AEC-3AB8-441C-ABA6-DB627294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105" y="0"/>
            <a:ext cx="7273670" cy="685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2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384B2-FBCF-411B-9C5E-60B20BB9B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1C256-3491-43F5-BD37-E318A8F50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826" y="385763"/>
            <a:ext cx="7664196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0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E255A-B8D4-471C-83EA-86C426AF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Dem Rankings Doe!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E39206-0840-4F76-882C-FC381D24E847}"/>
              </a:ext>
            </a:extLst>
          </p:cNvPr>
          <p:cNvSpPr txBox="1"/>
          <p:nvPr/>
        </p:nvSpPr>
        <p:spPr>
          <a:xfrm>
            <a:off x="5912857" y="1791799"/>
            <a:ext cx="5043312" cy="286232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>
                <a:latin typeface="Arial Black"/>
                <a:cs typeface="Calibri"/>
              </a:rPr>
              <a:t>Who is the happiest in the world?</a:t>
            </a:r>
          </a:p>
        </p:txBody>
      </p:sp>
      <p:pic>
        <p:nvPicPr>
          <p:cNvPr id="7" name="Picture 8" descr="A close up of a person&#10;&#10;Description generated with high confidence">
            <a:extLst>
              <a:ext uri="{FF2B5EF4-FFF2-40B4-BE49-F238E27FC236}">
                <a16:creationId xmlns:a16="http://schemas.microsoft.com/office/drawing/2014/main" id="{816D1027-0321-456B-9756-77C721F54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16" y="3589307"/>
            <a:ext cx="4065916" cy="307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2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B99D6-AC78-4586-B5D1-9A45DAF3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World Rankings in 2015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8678090F-86FA-4054-AF1A-936AA185C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097988"/>
              </p:ext>
            </p:extLst>
          </p:nvPr>
        </p:nvGraphicFramePr>
        <p:xfrm>
          <a:off x="5865963" y="4241320"/>
          <a:ext cx="5959654" cy="2239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81">
                  <a:extLst>
                    <a:ext uri="{9D8B030D-6E8A-4147-A177-3AD203B41FA5}">
                      <a16:colId xmlns:a16="http://schemas.microsoft.com/office/drawing/2014/main" val="151438123"/>
                    </a:ext>
                  </a:extLst>
                </a:gridCol>
                <a:gridCol w="2870122">
                  <a:extLst>
                    <a:ext uri="{9D8B030D-6E8A-4147-A177-3AD203B41FA5}">
                      <a16:colId xmlns:a16="http://schemas.microsoft.com/office/drawing/2014/main" val="780532916"/>
                    </a:ext>
                  </a:extLst>
                </a:gridCol>
                <a:gridCol w="1554351">
                  <a:extLst>
                    <a:ext uri="{9D8B030D-6E8A-4147-A177-3AD203B41FA5}">
                      <a16:colId xmlns:a16="http://schemas.microsoft.com/office/drawing/2014/main" val="1715411334"/>
                    </a:ext>
                  </a:extLst>
                </a:gridCol>
              </a:tblGrid>
              <a:tr h="3861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Overall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62219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Rwanda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3.465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56729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Benin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226900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Syria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3.006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07872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Burundi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2.905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6780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Togo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2.839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55690"/>
                  </a:ext>
                </a:extLst>
              </a:tr>
            </a:tbl>
          </a:graphicData>
        </a:graphic>
      </p:graphicFrame>
      <p:graphicFrame>
        <p:nvGraphicFramePr>
          <p:cNvPr id="16" name="Table 13">
            <a:extLst>
              <a:ext uri="{FF2B5EF4-FFF2-40B4-BE49-F238E27FC236}">
                <a16:creationId xmlns:a16="http://schemas.microsoft.com/office/drawing/2014/main" id="{0CDB85FE-0874-4574-8855-B200CA885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26441"/>
              </p:ext>
            </p:extLst>
          </p:nvPr>
        </p:nvGraphicFramePr>
        <p:xfrm>
          <a:off x="5851581" y="1135810"/>
          <a:ext cx="5959654" cy="2239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81">
                  <a:extLst>
                    <a:ext uri="{9D8B030D-6E8A-4147-A177-3AD203B41FA5}">
                      <a16:colId xmlns:a16="http://schemas.microsoft.com/office/drawing/2014/main" val="151438123"/>
                    </a:ext>
                  </a:extLst>
                </a:gridCol>
                <a:gridCol w="2870122">
                  <a:extLst>
                    <a:ext uri="{9D8B030D-6E8A-4147-A177-3AD203B41FA5}">
                      <a16:colId xmlns:a16="http://schemas.microsoft.com/office/drawing/2014/main" val="780532916"/>
                    </a:ext>
                  </a:extLst>
                </a:gridCol>
                <a:gridCol w="1554351">
                  <a:extLst>
                    <a:ext uri="{9D8B030D-6E8A-4147-A177-3AD203B41FA5}">
                      <a16:colId xmlns:a16="http://schemas.microsoft.com/office/drawing/2014/main" val="1715411334"/>
                    </a:ext>
                  </a:extLst>
                </a:gridCol>
              </a:tblGrid>
              <a:tr h="3861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Overall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62219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Switzerland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7.587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56729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Iceland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7.561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226900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7.527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07872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7.522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6780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7.427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5569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1E4F88B-547C-43B5-9A40-06402D9E755C}"/>
              </a:ext>
            </a:extLst>
          </p:cNvPr>
          <p:cNvSpPr txBox="1"/>
          <p:nvPr/>
        </p:nvSpPr>
        <p:spPr>
          <a:xfrm>
            <a:off x="7412965" y="44713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The Top </a:t>
            </a:r>
            <a:r>
              <a:rPr lang="en-US" sz="2400">
                <a:cs typeface="Calibri"/>
              </a:rPr>
              <a:t>Happiest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1BD591-D33C-44CE-9A91-281DD962653A}"/>
              </a:ext>
            </a:extLst>
          </p:cNvPr>
          <p:cNvSpPr txBox="1"/>
          <p:nvPr/>
        </p:nvSpPr>
        <p:spPr>
          <a:xfrm>
            <a:off x="7412967" y="3653286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The Least </a:t>
            </a:r>
            <a:r>
              <a:rPr lang="en-US" sz="2400">
                <a:cs typeface="Calibri"/>
              </a:rPr>
              <a:t>Happiest</a:t>
            </a:r>
          </a:p>
        </p:txBody>
      </p:sp>
    </p:spTree>
    <p:extLst>
      <p:ext uri="{BB962C8B-B14F-4D97-AF65-F5344CB8AC3E}">
        <p14:creationId xmlns:p14="http://schemas.microsoft.com/office/powerpoint/2010/main" val="38144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0D18CD-5B2D-4592-8476-16D4EF20D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cs typeface="Calibri Light"/>
              </a:rPr>
              <a:t>Happiness In The World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39FDA-A537-4059-A595-98E73F047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72232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cs typeface="Calibri"/>
              </a:rPr>
              <a:t>World Happiness Report</a:t>
            </a:r>
          </a:p>
          <a:p>
            <a:pPr lvl="1"/>
            <a:r>
              <a:rPr lang="en-US" sz="2000" dirty="0">
                <a:cs typeface="Calibri"/>
              </a:rPr>
              <a:t>Annual happiness survey conducted since 2012</a:t>
            </a:r>
          </a:p>
          <a:p>
            <a:pPr lvl="1"/>
            <a:r>
              <a:rPr lang="en-US" sz="2000" dirty="0">
                <a:cs typeface="Calibri"/>
              </a:rPr>
              <a:t>Our Data Set: 2015-2017</a:t>
            </a:r>
          </a:p>
          <a:p>
            <a:r>
              <a:rPr lang="en-US" sz="2400" dirty="0">
                <a:cs typeface="Calibri"/>
              </a:rPr>
              <a:t>Overall Happiness </a:t>
            </a:r>
            <a:r>
              <a:rPr lang="en-US" sz="2400">
                <a:cs typeface="Calibri"/>
              </a:rPr>
              <a:t>Score ranked on a 0 (worst) – 10 (best) scale based </a:t>
            </a:r>
            <a:r>
              <a:rPr lang="en-US" sz="2400" dirty="0">
                <a:cs typeface="Calibri"/>
              </a:rPr>
              <a:t>on seven criteria :</a:t>
            </a:r>
          </a:p>
          <a:p>
            <a:pPr lvl="1"/>
            <a:r>
              <a:rPr lang="en-US" dirty="0">
                <a:cs typeface="Calibri"/>
              </a:rPr>
              <a:t>Economy/GDP</a:t>
            </a:r>
          </a:p>
          <a:p>
            <a:pPr lvl="1"/>
            <a:r>
              <a:rPr lang="en-US" dirty="0">
                <a:cs typeface="Calibri"/>
              </a:rPr>
              <a:t>Family Values</a:t>
            </a:r>
          </a:p>
          <a:p>
            <a:pPr lvl="1"/>
            <a:r>
              <a:rPr lang="en-US" dirty="0">
                <a:cs typeface="Calibri"/>
              </a:rPr>
              <a:t>Health/Life Expectancy</a:t>
            </a:r>
          </a:p>
          <a:p>
            <a:pPr lvl="1"/>
            <a:r>
              <a:rPr lang="en-US" dirty="0">
                <a:cs typeface="Calibri"/>
              </a:rPr>
              <a:t>Freedom</a:t>
            </a:r>
          </a:p>
          <a:p>
            <a:pPr lvl="1"/>
            <a:r>
              <a:rPr lang="en-US" dirty="0">
                <a:cs typeface="Calibri"/>
              </a:rPr>
              <a:t>Generosity</a:t>
            </a:r>
          </a:p>
          <a:p>
            <a:pPr lvl="1"/>
            <a:r>
              <a:rPr lang="en-US" dirty="0">
                <a:cs typeface="Calibri"/>
              </a:rPr>
              <a:t>Government Corruption</a:t>
            </a:r>
          </a:p>
          <a:p>
            <a:pPr lvl="1"/>
            <a:r>
              <a:rPr lang="en-US" dirty="0">
                <a:cs typeface="Calibri"/>
              </a:rPr>
              <a:t>Dystopia Residual</a:t>
            </a:r>
          </a:p>
        </p:txBody>
      </p:sp>
    </p:spTree>
    <p:extLst>
      <p:ext uri="{BB962C8B-B14F-4D97-AF65-F5344CB8AC3E}">
        <p14:creationId xmlns:p14="http://schemas.microsoft.com/office/powerpoint/2010/main" val="84552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90944-F61B-4D01-BDB0-0DFCF957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World Rankings in 2016</a:t>
            </a:r>
          </a:p>
        </p:txBody>
      </p: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94A7FCB0-8395-4988-8AA5-0DABC5105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10475"/>
              </p:ext>
            </p:extLst>
          </p:nvPr>
        </p:nvGraphicFramePr>
        <p:xfrm>
          <a:off x="5865963" y="4241320"/>
          <a:ext cx="5959654" cy="2239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81">
                  <a:extLst>
                    <a:ext uri="{9D8B030D-6E8A-4147-A177-3AD203B41FA5}">
                      <a16:colId xmlns:a16="http://schemas.microsoft.com/office/drawing/2014/main" val="151438123"/>
                    </a:ext>
                  </a:extLst>
                </a:gridCol>
                <a:gridCol w="2870122">
                  <a:extLst>
                    <a:ext uri="{9D8B030D-6E8A-4147-A177-3AD203B41FA5}">
                      <a16:colId xmlns:a16="http://schemas.microsoft.com/office/drawing/2014/main" val="780532916"/>
                    </a:ext>
                  </a:extLst>
                </a:gridCol>
                <a:gridCol w="1554351">
                  <a:extLst>
                    <a:ext uri="{9D8B030D-6E8A-4147-A177-3AD203B41FA5}">
                      <a16:colId xmlns:a16="http://schemas.microsoft.com/office/drawing/2014/main" val="1715411334"/>
                    </a:ext>
                  </a:extLst>
                </a:gridCol>
              </a:tblGrid>
              <a:tr h="3861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Overall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62219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Benin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3.484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56729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Afghanistan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226900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Togo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3.303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07872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Syria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3.069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6780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Burundi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2.905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55690"/>
                  </a:ext>
                </a:extLst>
              </a:tr>
            </a:tbl>
          </a:graphicData>
        </a:graphic>
      </p:graphicFrame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D6C50CB3-0CFD-472D-9C24-573371E09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455327"/>
              </p:ext>
            </p:extLst>
          </p:nvPr>
        </p:nvGraphicFramePr>
        <p:xfrm>
          <a:off x="5851581" y="1135810"/>
          <a:ext cx="5959654" cy="2239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81">
                  <a:extLst>
                    <a:ext uri="{9D8B030D-6E8A-4147-A177-3AD203B41FA5}">
                      <a16:colId xmlns:a16="http://schemas.microsoft.com/office/drawing/2014/main" val="151438123"/>
                    </a:ext>
                  </a:extLst>
                </a:gridCol>
                <a:gridCol w="2870122">
                  <a:extLst>
                    <a:ext uri="{9D8B030D-6E8A-4147-A177-3AD203B41FA5}">
                      <a16:colId xmlns:a16="http://schemas.microsoft.com/office/drawing/2014/main" val="780532916"/>
                    </a:ext>
                  </a:extLst>
                </a:gridCol>
                <a:gridCol w="1554351">
                  <a:extLst>
                    <a:ext uri="{9D8B030D-6E8A-4147-A177-3AD203B41FA5}">
                      <a16:colId xmlns:a16="http://schemas.microsoft.com/office/drawing/2014/main" val="1715411334"/>
                    </a:ext>
                  </a:extLst>
                </a:gridCol>
              </a:tblGrid>
              <a:tr h="3861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Overall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62219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56729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Switzerland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7.509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226900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Iceland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7.501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07872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7.498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6780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Finland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7.413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556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6CEEE83-1DFC-4C78-815E-C9F581301307}"/>
              </a:ext>
            </a:extLst>
          </p:cNvPr>
          <p:cNvSpPr txBox="1"/>
          <p:nvPr/>
        </p:nvSpPr>
        <p:spPr>
          <a:xfrm>
            <a:off x="7412965" y="44713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The Top </a:t>
            </a:r>
            <a:r>
              <a:rPr lang="en-US" sz="2400">
                <a:cs typeface="Calibri"/>
              </a:rPr>
              <a:t>Happiest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AFAA5-388F-4AA7-8721-8901038626DC}"/>
              </a:ext>
            </a:extLst>
          </p:cNvPr>
          <p:cNvSpPr txBox="1"/>
          <p:nvPr/>
        </p:nvSpPr>
        <p:spPr>
          <a:xfrm>
            <a:off x="7412967" y="3653286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The Least </a:t>
            </a:r>
            <a:r>
              <a:rPr lang="en-US" sz="2400">
                <a:cs typeface="Calibri"/>
              </a:rPr>
              <a:t>Happiest</a:t>
            </a:r>
          </a:p>
        </p:txBody>
      </p:sp>
    </p:spTree>
    <p:extLst>
      <p:ext uri="{BB962C8B-B14F-4D97-AF65-F5344CB8AC3E}">
        <p14:creationId xmlns:p14="http://schemas.microsoft.com/office/powerpoint/2010/main" val="85122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AA469-EAEF-4B0A-A09B-42BFC0EB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World Rankings in 2017</a:t>
            </a:r>
          </a:p>
        </p:txBody>
      </p: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7AB34B69-63D4-4E06-AEC4-B476646B8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075262"/>
              </p:ext>
            </p:extLst>
          </p:nvPr>
        </p:nvGraphicFramePr>
        <p:xfrm>
          <a:off x="5865963" y="4241320"/>
          <a:ext cx="5959654" cy="2239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81">
                  <a:extLst>
                    <a:ext uri="{9D8B030D-6E8A-4147-A177-3AD203B41FA5}">
                      <a16:colId xmlns:a16="http://schemas.microsoft.com/office/drawing/2014/main" val="151438123"/>
                    </a:ext>
                  </a:extLst>
                </a:gridCol>
                <a:gridCol w="2870122">
                  <a:extLst>
                    <a:ext uri="{9D8B030D-6E8A-4147-A177-3AD203B41FA5}">
                      <a16:colId xmlns:a16="http://schemas.microsoft.com/office/drawing/2014/main" val="780532916"/>
                    </a:ext>
                  </a:extLst>
                </a:gridCol>
                <a:gridCol w="1554351">
                  <a:extLst>
                    <a:ext uri="{9D8B030D-6E8A-4147-A177-3AD203B41FA5}">
                      <a16:colId xmlns:a16="http://schemas.microsoft.com/office/drawing/2014/main" val="1715411334"/>
                    </a:ext>
                  </a:extLst>
                </a:gridCol>
              </a:tblGrid>
              <a:tr h="3861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Overall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62219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151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Rwanda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3.471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56729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Syria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3.462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226900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Tanzania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3.349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07872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Burundi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2.905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6780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Central African Republic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2.693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55690"/>
                  </a:ext>
                </a:extLst>
              </a:tr>
            </a:tbl>
          </a:graphicData>
        </a:graphic>
      </p:graphicFrame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DB7CCB2C-2469-4666-B881-F3E5F12DA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215106"/>
              </p:ext>
            </p:extLst>
          </p:nvPr>
        </p:nvGraphicFramePr>
        <p:xfrm>
          <a:off x="5851581" y="1135810"/>
          <a:ext cx="5959654" cy="2239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81">
                  <a:extLst>
                    <a:ext uri="{9D8B030D-6E8A-4147-A177-3AD203B41FA5}">
                      <a16:colId xmlns:a16="http://schemas.microsoft.com/office/drawing/2014/main" val="151438123"/>
                    </a:ext>
                  </a:extLst>
                </a:gridCol>
                <a:gridCol w="2870122">
                  <a:extLst>
                    <a:ext uri="{9D8B030D-6E8A-4147-A177-3AD203B41FA5}">
                      <a16:colId xmlns:a16="http://schemas.microsoft.com/office/drawing/2014/main" val="780532916"/>
                    </a:ext>
                  </a:extLst>
                </a:gridCol>
                <a:gridCol w="1554351">
                  <a:extLst>
                    <a:ext uri="{9D8B030D-6E8A-4147-A177-3AD203B41FA5}">
                      <a16:colId xmlns:a16="http://schemas.microsoft.com/office/drawing/2014/main" val="1715411334"/>
                    </a:ext>
                  </a:extLst>
                </a:gridCol>
              </a:tblGrid>
              <a:tr h="3861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Overall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962219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7.537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556729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7.522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226900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Iceland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7.504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07872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Switzerland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7.494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6780"/>
                  </a:ext>
                </a:extLst>
              </a:tr>
              <a:tr h="3706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Finland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7.469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556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F9E67DE-D4A8-43F5-A7FF-143017006551}"/>
              </a:ext>
            </a:extLst>
          </p:cNvPr>
          <p:cNvSpPr txBox="1"/>
          <p:nvPr/>
        </p:nvSpPr>
        <p:spPr>
          <a:xfrm>
            <a:off x="7412965" y="44713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The Top </a:t>
            </a:r>
            <a:r>
              <a:rPr lang="en-US" sz="2400">
                <a:cs typeface="Calibri"/>
              </a:rPr>
              <a:t>Happiest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67202-3A95-4DF7-A0FB-08FACDD0CE6E}"/>
              </a:ext>
            </a:extLst>
          </p:cNvPr>
          <p:cNvSpPr txBox="1"/>
          <p:nvPr/>
        </p:nvSpPr>
        <p:spPr>
          <a:xfrm>
            <a:off x="7412967" y="3653286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The Least </a:t>
            </a:r>
            <a:r>
              <a:rPr lang="en-US" sz="2400">
                <a:cs typeface="Calibri"/>
              </a:rPr>
              <a:t>Happiest</a:t>
            </a:r>
          </a:p>
        </p:txBody>
      </p:sp>
    </p:spTree>
    <p:extLst>
      <p:ext uri="{BB962C8B-B14F-4D97-AF65-F5344CB8AC3E}">
        <p14:creationId xmlns:p14="http://schemas.microsoft.com/office/powerpoint/2010/main" val="347928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62D2A7-8207-488C-9F46-316BA81A16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6942B968-79C2-4C80-8655-FD50A376C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6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A608B7-4B4E-4B29-88E0-85E3D8374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54" y="803325"/>
            <a:ext cx="5672883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What Stayed The Same?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3AA334-7E3A-49D1-8EA6-25AB763A6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18" y="2255868"/>
            <a:ext cx="6356430" cy="3582402"/>
          </a:xfrm>
        </p:spPr>
        <p:txBody>
          <a:bodyPr anchor="t">
            <a:noAutofit/>
          </a:bodyPr>
          <a:lstStyle/>
          <a:p>
            <a:r>
              <a:rPr lang="en-US" sz="2000" dirty="0"/>
              <a:t>In The Happy Countries:</a:t>
            </a:r>
          </a:p>
          <a:p>
            <a:pPr lvl="1"/>
            <a:r>
              <a:rPr lang="en-US" sz="2000" dirty="0"/>
              <a:t>Successful economic policies</a:t>
            </a:r>
          </a:p>
          <a:p>
            <a:pPr lvl="1"/>
            <a:r>
              <a:rPr lang="en-US" sz="2000" dirty="0"/>
              <a:t>Good health</a:t>
            </a:r>
          </a:p>
          <a:p>
            <a:pPr lvl="1"/>
            <a:r>
              <a:rPr lang="en-US" sz="2000" dirty="0"/>
              <a:t>Families/Support Systems Valued</a:t>
            </a:r>
          </a:p>
          <a:p>
            <a:r>
              <a:rPr lang="en-US" sz="2000" dirty="0"/>
              <a:t>In The Unhappiest Countries</a:t>
            </a:r>
          </a:p>
          <a:p>
            <a:pPr lvl="1"/>
            <a:r>
              <a:rPr lang="en-US" sz="2000" dirty="0"/>
              <a:t>War/Conflict (Civil or International)</a:t>
            </a:r>
          </a:p>
          <a:p>
            <a:pPr lvl="1"/>
            <a:r>
              <a:rPr lang="en-US" sz="2000" dirty="0"/>
              <a:t>High Government Corruption</a:t>
            </a:r>
          </a:p>
          <a:p>
            <a:pPr lvl="1"/>
            <a:r>
              <a:rPr lang="en-US" sz="2000" dirty="0"/>
              <a:t>Health Crisis</a:t>
            </a:r>
          </a:p>
        </p:txBody>
      </p:sp>
    </p:spTree>
    <p:extLst>
      <p:ext uri="{BB962C8B-B14F-4D97-AF65-F5344CB8AC3E}">
        <p14:creationId xmlns:p14="http://schemas.microsoft.com/office/powerpoint/2010/main" val="2875928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8A7F7F-DD1A-4F41-98AC-B9CE2A620CD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chemeClr val="accent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adFill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C7E1D7-585F-413C-8B8C-AEF39C41F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Changed?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6FC55D-8126-4C0B-A6DB-CA1529BD6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402" y="2275661"/>
            <a:ext cx="6281928" cy="280761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Brazil, Greece, and Colombia dropped</a:t>
            </a:r>
          </a:p>
          <a:p>
            <a:r>
              <a:rPr lang="en-US" sz="2000" dirty="0"/>
              <a:t>The Philippines, Russia, and Palestine rose</a:t>
            </a:r>
          </a:p>
          <a:p>
            <a:r>
              <a:rPr lang="en-US" sz="2000" dirty="0"/>
              <a:t>France and China saw a dip then rise</a:t>
            </a:r>
          </a:p>
          <a:p>
            <a:r>
              <a:rPr lang="en-US" sz="2000" dirty="0"/>
              <a:t>Canada dropped closer to United States ranking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4B7259-49A7-47C4-AA02-8537569C8973}"/>
              </a:ext>
            </a:extLst>
          </p:cNvPr>
          <p:cNvSpPr txBox="1"/>
          <p:nvPr/>
        </p:nvSpPr>
        <p:spPr>
          <a:xfrm>
            <a:off x="5112402" y="935386"/>
            <a:ext cx="6466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Middle Of The Pack</a:t>
            </a:r>
          </a:p>
        </p:txBody>
      </p:sp>
    </p:spTree>
    <p:extLst>
      <p:ext uri="{BB962C8B-B14F-4D97-AF65-F5344CB8AC3E}">
        <p14:creationId xmlns:p14="http://schemas.microsoft.com/office/powerpoint/2010/main" val="3726501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6A3E854-0424-43C9-A0CE-A9EE186B2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714252"/>
            <a:ext cx="3363975" cy="3363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A9A393-A825-4AF4-B4A3-E6C35069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cs typeface="Calibri Light"/>
              </a:rPr>
              <a:t>Why Did The Changes Occur?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917EF1A-C802-415A-A4C5-533E9CCBA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98" y="978254"/>
            <a:ext cx="6368435" cy="50999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World Events</a:t>
            </a:r>
          </a:p>
          <a:p>
            <a:r>
              <a:rPr lang="en-US" sz="2000" dirty="0"/>
              <a:t>2015</a:t>
            </a:r>
          </a:p>
          <a:p>
            <a:pPr lvl="1"/>
            <a:r>
              <a:rPr lang="en-US" sz="1600" dirty="0"/>
              <a:t>Stock Market Crash of China</a:t>
            </a:r>
          </a:p>
          <a:p>
            <a:pPr lvl="1"/>
            <a:r>
              <a:rPr lang="en-US" sz="1600" dirty="0"/>
              <a:t>France Terrorist Attacks</a:t>
            </a:r>
          </a:p>
          <a:p>
            <a:pPr lvl="1"/>
            <a:r>
              <a:rPr lang="en-US" sz="1600" dirty="0"/>
              <a:t>Greek Economic Collapse</a:t>
            </a:r>
          </a:p>
          <a:p>
            <a:pPr lvl="1"/>
            <a:r>
              <a:rPr lang="en-US" sz="1600" dirty="0"/>
              <a:t>Spain Political Deadlock</a:t>
            </a:r>
          </a:p>
          <a:p>
            <a:r>
              <a:rPr lang="en-US" sz="2000" dirty="0"/>
              <a:t>2016</a:t>
            </a:r>
          </a:p>
          <a:p>
            <a:pPr lvl="1"/>
            <a:r>
              <a:rPr lang="en-US" sz="1600" b="1" dirty="0"/>
              <a:t>US Presidential Election</a:t>
            </a:r>
            <a:endParaRPr lang="en-US" sz="1600" dirty="0"/>
          </a:p>
          <a:p>
            <a:pPr lvl="1"/>
            <a:r>
              <a:rPr lang="en-US" sz="1600" dirty="0"/>
              <a:t>North Korea Nuclear Tests </a:t>
            </a:r>
          </a:p>
          <a:p>
            <a:pPr lvl="1"/>
            <a:r>
              <a:rPr lang="en-US" sz="1600" dirty="0"/>
              <a:t>TPP Failure</a:t>
            </a:r>
          </a:p>
          <a:p>
            <a:pPr lvl="1"/>
            <a:r>
              <a:rPr lang="en-US" sz="1600" dirty="0"/>
              <a:t>Zika Virus</a:t>
            </a:r>
          </a:p>
          <a:p>
            <a:r>
              <a:rPr lang="en-US" sz="2000" dirty="0"/>
              <a:t>2017</a:t>
            </a:r>
          </a:p>
          <a:p>
            <a:pPr lvl="1"/>
            <a:r>
              <a:rPr lang="en-US" sz="1600" b="1" dirty="0"/>
              <a:t>Rohingya Crisis in Myanmar</a:t>
            </a:r>
          </a:p>
          <a:p>
            <a:pPr lvl="1"/>
            <a:r>
              <a:rPr lang="en-US" sz="1600" dirty="0"/>
              <a:t>The Fall of Mosul</a:t>
            </a:r>
          </a:p>
          <a:p>
            <a:pPr lvl="1"/>
            <a:r>
              <a:rPr lang="en-US" sz="1600" dirty="0"/>
              <a:t>Beginning of Recovery from The Great Recession</a:t>
            </a:r>
          </a:p>
          <a:p>
            <a:pPr lvl="1"/>
            <a:r>
              <a:rPr lang="en-US" sz="1600" dirty="0"/>
              <a:t>Rise of Xi Jinping</a:t>
            </a:r>
          </a:p>
        </p:txBody>
      </p:sp>
    </p:spTree>
    <p:extLst>
      <p:ext uri="{BB962C8B-B14F-4D97-AF65-F5344CB8AC3E}">
        <p14:creationId xmlns:p14="http://schemas.microsoft.com/office/powerpoint/2010/main" val="262157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D4C22394-EBC2-4FAF-A555-6C02D589EED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1">
            <a:extLst>
              <a:ext uri="{FF2B5EF4-FFF2-40B4-BE49-F238E27FC236}">
                <a16:creationId xmlns:a16="http://schemas.microsoft.com/office/drawing/2014/main" id="{F7194F93-1F71-4A70-9DF1-28F1837711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BC0C84-DC2A-43AE-9576-0A44295E8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394CD8-BD30-4B74-86F4-51FDF33834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BB612-AADA-433C-93F7-4C00DA62C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en-US" sz="4800" dirty="0"/>
              <a:t>In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A0EB5-88FE-402F-9595-093415B8E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What we learned:</a:t>
            </a:r>
          </a:p>
          <a:p>
            <a:pPr lvl="1"/>
            <a:r>
              <a:rPr lang="en-US" sz="1800" dirty="0"/>
              <a:t>First world countries score highest</a:t>
            </a:r>
          </a:p>
          <a:p>
            <a:pPr lvl="1"/>
            <a:r>
              <a:rPr lang="en-US" sz="1800" dirty="0"/>
              <a:t>Third world or corrupt countries score lowest</a:t>
            </a:r>
          </a:p>
          <a:p>
            <a:pPr lvl="1"/>
            <a:r>
              <a:rPr lang="en-US" sz="1800" dirty="0"/>
              <a:t>Global events impact scores</a:t>
            </a:r>
          </a:p>
          <a:p>
            <a:pPr lvl="1"/>
            <a:r>
              <a:rPr lang="en-US" sz="1800" dirty="0"/>
              <a:t>Events in one country affect neighboring countries</a:t>
            </a:r>
          </a:p>
          <a:p>
            <a:pPr lvl="1"/>
            <a:r>
              <a:rPr lang="en-US" sz="1800" dirty="0"/>
              <a:t>Effect on international business relations</a:t>
            </a:r>
          </a:p>
          <a:p>
            <a:pPr lvl="1"/>
            <a:r>
              <a:rPr lang="en-US" sz="1800" dirty="0"/>
              <a:t>Be like Western Europe</a:t>
            </a:r>
          </a:p>
        </p:txBody>
      </p:sp>
    </p:spTree>
    <p:extLst>
      <p:ext uri="{BB962C8B-B14F-4D97-AF65-F5344CB8AC3E}">
        <p14:creationId xmlns:p14="http://schemas.microsoft.com/office/powerpoint/2010/main" val="199956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1B00F-7C8E-4ED1-93EE-661D2EE16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Be Excellent To Each Other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58236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1">
            <a:extLst>
              <a:ext uri="{FF2B5EF4-FFF2-40B4-BE49-F238E27FC236}">
                <a16:creationId xmlns:a16="http://schemas.microsoft.com/office/drawing/2014/main" id="{68A4132F-DEC6-4332-A00C-A11AD4519B6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6">
            <a:extLst>
              <a:ext uri="{FF2B5EF4-FFF2-40B4-BE49-F238E27FC236}">
                <a16:creationId xmlns:a16="http://schemas.microsoft.com/office/drawing/2014/main" id="{A5FC2659-59AB-4EC4-8496-A4F1AE391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5301" y="1820333"/>
            <a:ext cx="4036181" cy="4036181"/>
          </a:xfrm>
          <a:prstGeom prst="rect">
            <a:avLst/>
          </a:prstGeom>
        </p:spPr>
      </p:pic>
      <p:sp>
        <p:nvSpPr>
          <p:cNvPr id="20" name="Freeform: Shape 23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20EFC-CBAA-45A4-A4F8-1FC9F28B1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21" y="503208"/>
            <a:ext cx="5529943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Why Could This Possibly Be Important?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B6E90-83DE-4FC7-91FD-19CB243CB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0" y="2041285"/>
            <a:ext cx="4128169" cy="33995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cs typeface="Calibri"/>
              </a:rPr>
              <a:t>Observe Governing Styles</a:t>
            </a:r>
          </a:p>
          <a:p>
            <a:r>
              <a:rPr lang="en-US" sz="2400" dirty="0">
                <a:cs typeface="Calibri"/>
              </a:rPr>
              <a:t>Major political implications</a:t>
            </a:r>
          </a:p>
          <a:p>
            <a:pPr lvl="1"/>
            <a:r>
              <a:rPr lang="en-US" dirty="0">
                <a:cs typeface="Calibri"/>
              </a:rPr>
              <a:t>Policy decisions</a:t>
            </a:r>
          </a:p>
          <a:p>
            <a:r>
              <a:rPr lang="en-US" sz="2400" dirty="0">
                <a:cs typeface="Calibri"/>
              </a:rPr>
              <a:t>Intergovernmental Relations</a:t>
            </a:r>
          </a:p>
          <a:p>
            <a:pPr lvl="1"/>
            <a:r>
              <a:rPr lang="en-US" dirty="0">
                <a:cs typeface="Calibri"/>
              </a:rPr>
              <a:t>Progress of nations</a:t>
            </a:r>
          </a:p>
        </p:txBody>
      </p:sp>
    </p:spTree>
    <p:extLst>
      <p:ext uri="{BB962C8B-B14F-4D97-AF65-F5344CB8AC3E}">
        <p14:creationId xmlns:p14="http://schemas.microsoft.com/office/powerpoint/2010/main" val="2725728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9B4B9-D72C-463A-8C8C-66EAF51A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What We Will Be Discussing Today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B8C8D1-B117-40DF-970D-B8DDC12700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359034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7972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BCC55ACC-A2F6-403C-A3A4-D59B3734D45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8DDD480-9BF1-4EE3-A730-12A085B60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54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FC5F40-59B2-4F34-A514-B9450DD8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The Output</a:t>
            </a:r>
          </a:p>
        </p:txBody>
      </p:sp>
    </p:spTree>
    <p:extLst>
      <p:ext uri="{BB962C8B-B14F-4D97-AF65-F5344CB8AC3E}">
        <p14:creationId xmlns:p14="http://schemas.microsoft.com/office/powerpoint/2010/main" val="298587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5A71-BB05-4260-AB38-16603439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10" y="199119"/>
            <a:ext cx="1888516" cy="1720230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Means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59D40-4562-4F2E-B4E8-081072471B2C}"/>
              </a:ext>
            </a:extLst>
          </p:cNvPr>
          <p:cNvSpPr txBox="1"/>
          <p:nvPr/>
        </p:nvSpPr>
        <p:spPr>
          <a:xfrm>
            <a:off x="8855921" y="33804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68395-3B08-4B3C-858D-C3CD8A13956F}"/>
              </a:ext>
            </a:extLst>
          </p:cNvPr>
          <p:cNvSpPr txBox="1"/>
          <p:nvPr/>
        </p:nvSpPr>
        <p:spPr>
          <a:xfrm>
            <a:off x="2825361" y="33804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0F30D-2D3B-4C52-B872-23F43A5A88BC}"/>
              </a:ext>
            </a:extLst>
          </p:cNvPr>
          <p:cNvSpPr txBox="1"/>
          <p:nvPr/>
        </p:nvSpPr>
        <p:spPr>
          <a:xfrm>
            <a:off x="5769749" y="1991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0C919-BF4C-4696-8B61-6F50E3955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707" y="568451"/>
            <a:ext cx="6172586" cy="2442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7A523A-E2C8-4E73-A545-E47D94158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07" y="3951595"/>
            <a:ext cx="5803652" cy="2462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5666C8-4055-4D29-99EB-6D01B0E94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492" y="3914912"/>
            <a:ext cx="5607481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5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04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45A71-BB05-4260-AB38-16603439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6DAC0-5F85-41EB-9E7A-132DE99C8CF8}"/>
              </a:ext>
            </a:extLst>
          </p:cNvPr>
          <p:cNvSpPr txBox="1"/>
          <p:nvPr/>
        </p:nvSpPr>
        <p:spPr>
          <a:xfrm>
            <a:off x="7465844" y="770073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33649-FC6D-4F9B-B9C0-798E27160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189" y="1297276"/>
            <a:ext cx="6798055" cy="54028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B59961-57B6-4130-9742-3149C97BD35E}"/>
                  </a:ext>
                </a:extLst>
              </p14:cNvPr>
              <p14:cNvContentPartPr/>
              <p14:nvPr/>
            </p14:nvContentPartPr>
            <p14:xfrm>
              <a:off x="6251697" y="2047289"/>
              <a:ext cx="765720" cy="41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B59961-57B6-4130-9742-3149C97BD3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5697" y="1975289"/>
                <a:ext cx="8373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14BBE1-A853-4C08-8D0D-281F2E33F9B3}"/>
                  </a:ext>
                </a:extLst>
              </p14:cNvPr>
              <p14:cNvContentPartPr/>
              <p14:nvPr/>
            </p14:nvContentPartPr>
            <p14:xfrm>
              <a:off x="6261777" y="2325929"/>
              <a:ext cx="7059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14BBE1-A853-4C08-8D0D-281F2E33F9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5777" y="2253929"/>
                <a:ext cx="7776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1DB5F9-A1A6-46AA-AE18-18B8E3E60F46}"/>
                  </a:ext>
                </a:extLst>
              </p14:cNvPr>
              <p14:cNvContentPartPr/>
              <p14:nvPr/>
            </p14:nvContentPartPr>
            <p14:xfrm>
              <a:off x="6271497" y="2621849"/>
              <a:ext cx="726120" cy="32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1DB5F9-A1A6-46AA-AE18-18B8E3E60F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5497" y="2549849"/>
                <a:ext cx="797760" cy="17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805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04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45A71-BB05-4260-AB38-16603439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6DAC0-5F85-41EB-9E7A-132DE99C8CF8}"/>
              </a:ext>
            </a:extLst>
          </p:cNvPr>
          <p:cNvSpPr txBox="1"/>
          <p:nvPr/>
        </p:nvSpPr>
        <p:spPr>
          <a:xfrm>
            <a:off x="7465844" y="770073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766F1-879F-4EF7-8AAD-92E71BED5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187" y="1291788"/>
            <a:ext cx="6876060" cy="54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0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04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45A71-BB05-4260-AB38-166034390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6DAC0-5F85-41EB-9E7A-132DE99C8CF8}"/>
              </a:ext>
            </a:extLst>
          </p:cNvPr>
          <p:cNvSpPr txBox="1"/>
          <p:nvPr/>
        </p:nvSpPr>
        <p:spPr>
          <a:xfrm>
            <a:off x="7465844" y="770073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40B26-B6C5-481D-AD65-EDCD37B5D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473" y="1460422"/>
            <a:ext cx="6819483" cy="539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8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1960</TotalTime>
  <Words>505</Words>
  <Application>Microsoft Office PowerPoint</Application>
  <PresentationFormat>Widescreen</PresentationFormat>
  <Paragraphs>224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Office Theme</vt:lpstr>
      <vt:lpstr>PowerPoint Presentation</vt:lpstr>
      <vt:lpstr>Happiness In The World</vt:lpstr>
      <vt:lpstr>Why Could This Possibly Be Important?</vt:lpstr>
      <vt:lpstr>What We Will Be Discussing Today</vt:lpstr>
      <vt:lpstr>The Output</vt:lpstr>
      <vt:lpstr>Means</vt:lpstr>
      <vt:lpstr>PCA</vt:lpstr>
      <vt:lpstr>PCA</vt:lpstr>
      <vt:lpstr>PCA</vt:lpstr>
      <vt:lpstr>PCA</vt:lpstr>
      <vt:lpstr>PCA</vt:lpstr>
      <vt:lpstr>PCA</vt:lpstr>
      <vt:lpstr>Factors</vt:lpstr>
      <vt:lpstr>Factors</vt:lpstr>
      <vt:lpstr>Le Clusters</vt:lpstr>
      <vt:lpstr>Le Clusters</vt:lpstr>
      <vt:lpstr>Le Clusters</vt:lpstr>
      <vt:lpstr>Dem Rankings Doe!</vt:lpstr>
      <vt:lpstr>World Rankings in 2015</vt:lpstr>
      <vt:lpstr>World Rankings in 2016</vt:lpstr>
      <vt:lpstr>World Rankings in 2017</vt:lpstr>
      <vt:lpstr>What Stayed The Same?</vt:lpstr>
      <vt:lpstr>What Changed?</vt:lpstr>
      <vt:lpstr>Why Did The Changes Occur?</vt:lpstr>
      <vt:lpstr>In Conclusion</vt:lpstr>
      <vt:lpstr>Be Excellent To Each Other!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Rouse</dc:creator>
  <cp:lastModifiedBy>Joshua Khan</cp:lastModifiedBy>
  <cp:revision>102</cp:revision>
  <dcterms:modified xsi:type="dcterms:W3CDTF">2018-05-03T18:47:16Z</dcterms:modified>
</cp:coreProperties>
</file>